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5"/>
  </p:sldMasterIdLst>
  <p:notesMasterIdLst>
    <p:notesMasterId r:id="rId24"/>
  </p:notesMasterIdLst>
  <p:sldIdLst>
    <p:sldId id="256" r:id="rId6"/>
    <p:sldId id="260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18D"/>
    <a:srgbClr val="1A9DAC"/>
    <a:srgbClr val="598752"/>
    <a:srgbClr val="6DA463"/>
    <a:srgbClr val="A65C45"/>
    <a:srgbClr val="CC7054"/>
    <a:srgbClr val="FFFFFF"/>
    <a:srgbClr val="D6A700"/>
    <a:srgbClr val="958CB2"/>
    <a:srgbClr val="7FB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74"/>
  </p:normalViewPr>
  <p:slideViewPr>
    <p:cSldViewPr showGuides="1">
      <p:cViewPr varScale="1">
        <p:scale>
          <a:sx n="128" d="100"/>
          <a:sy n="128" d="100"/>
        </p:scale>
        <p:origin x="126" y="1308"/>
      </p:cViewPr>
      <p:guideLst>
        <p:guide orient="horz" pos="1620"/>
        <p:guide orient="horz" pos="320"/>
        <p:guide orient="horz" pos="737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A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06462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98757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05237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32237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173007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3666431"/>
            <a:ext cx="1219139" cy="2099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68313" y="483518"/>
            <a:ext cx="8208143" cy="38341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2400" b="0" i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noProof="0" dirty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275606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023443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208221"/>
            <a:ext cx="6740030" cy="3091721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350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7584" y="1209600"/>
            <a:ext cx="6726844" cy="3081077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555625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84737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105"/>
            <a:ext cx="3167583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3201" y="1224105"/>
            <a:ext cx="3239119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096" y="562148"/>
            <a:ext cx="6553224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000"/>
            <a:ext cx="3167583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224000"/>
            <a:ext cx="3238126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202175"/>
            <a:ext cx="6515620" cy="324178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257703"/>
            <a:ext cx="3167583" cy="311424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257705"/>
            <a:ext cx="3816350" cy="318625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5496" y="4227934"/>
            <a:ext cx="873683" cy="8540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909179" y="4485669"/>
            <a:ext cx="7543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Department</a:t>
            </a:r>
            <a:r>
              <a:rPr lang="tr-TR" sz="1600" baseline="0" dirty="0"/>
              <a:t> of </a:t>
            </a:r>
            <a:r>
              <a:rPr lang="tr-TR" sz="1600" dirty="0"/>
              <a:t>Mechanical Engineering, ME429</a:t>
            </a:r>
            <a:r>
              <a:rPr lang="tr-TR" sz="1600" baseline="0" dirty="0"/>
              <a:t> </a:t>
            </a:r>
            <a:r>
              <a:rPr lang="tr-TR" sz="1600" dirty="0"/>
              <a:t>Mechanical</a:t>
            </a:r>
            <a:r>
              <a:rPr lang="tr-TR" sz="1600" baseline="0" dirty="0"/>
              <a:t> and Thermal Design </a:t>
            </a:r>
            <a:endParaRPr lang="en-GB" sz="16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487800" y="46767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1B02B8-758E-4E84-801C-F3F1FA0622FC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transition spd="slow">
    <p:fade/>
  </p:transition>
  <p:hf hdr="0" ftr="0"/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2195736" y="2990832"/>
            <a:ext cx="6480720" cy="792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Vertical Take-off Landing (VTOL) Aircraft</a:t>
            </a:r>
          </a:p>
        </p:txBody>
      </p:sp>
      <p:sp>
        <p:nvSpPr>
          <p:cNvPr id="13314" name="Text Placeholder 2"/>
          <p:cNvSpPr>
            <a:spLocks noGrp="1"/>
          </p:cNvSpPr>
          <p:nvPr>
            <p:ph type="body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Presentation by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Text Placeholder 3"/>
          <p:cNvSpPr>
            <a:spLocks noGrp="1"/>
          </p:cNvSpPr>
          <p:nvPr>
            <p:ph type="body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Metin Öz 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Harun Üner </a:t>
            </a:r>
          </a:p>
        </p:txBody>
      </p:sp>
      <p:sp>
        <p:nvSpPr>
          <p:cNvPr id="13316" name="Text Placeholder 4"/>
          <p:cNvSpPr>
            <a:spLocks noGrp="1"/>
          </p:cNvSpPr>
          <p:nvPr>
            <p:ph type="body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tr-TR" altLang="en-US" dirty="0">
                <a:ea typeface="ＭＳ Ｐゴシック" charset="-128"/>
              </a:rPr>
              <a:t>Group No: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Date 12/01/2025</a:t>
            </a:r>
          </a:p>
        </p:txBody>
      </p:sp>
      <p:pic>
        <p:nvPicPr>
          <p:cNvPr id="3" name="Resim 40">
            <a:extLst>
              <a:ext uri="{FF2B5EF4-FFF2-40B4-BE49-F238E27FC236}">
                <a16:creationId xmlns:a16="http://schemas.microsoft.com/office/drawing/2014/main" id="{E726FE77-4C86-CFA6-5000-16FA44838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 r="6349" b="28646"/>
          <a:stretch/>
        </p:blipFill>
        <p:spPr>
          <a:xfrm>
            <a:off x="2526811" y="123478"/>
            <a:ext cx="5400600" cy="2562996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31269-44F7-73A9-76E3-0E83E8361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568" y="339502"/>
            <a:ext cx="6668019" cy="1024590"/>
          </a:xfrm>
        </p:spPr>
        <p:txBody>
          <a:bodyPr/>
          <a:lstStyle/>
          <a:p>
            <a:r>
              <a:rPr lang="en-US" dirty="0"/>
              <a:t>Tail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25452-CCA7-EE72-F51E-5E595D4EA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92080" y="1364092"/>
            <a:ext cx="3096344" cy="45232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and explanation for the purpose of tail  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2">
            <a:extLst>
              <a:ext uri="{FF2B5EF4-FFF2-40B4-BE49-F238E27FC236}">
                <a16:creationId xmlns:a16="http://schemas.microsoft.com/office/drawing/2014/main" id="{E92EB212-D648-9F6F-677C-DF43846B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-1"/>
          <a:stretch/>
        </p:blipFill>
        <p:spPr bwMode="auto">
          <a:xfrm>
            <a:off x="4572000" y="2787774"/>
            <a:ext cx="4418401" cy="122548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EFBD-C4EE-B471-A6DD-CE0A3E78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1" r="3655"/>
          <a:stretch/>
        </p:blipFill>
        <p:spPr>
          <a:xfrm>
            <a:off x="95567" y="1207658"/>
            <a:ext cx="4159676" cy="275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69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14CC4-0EB8-A576-C076-375410311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616" y="123478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3D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8F40-EC61-E4B1-BD83-47384EF89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3579862"/>
            <a:ext cx="8280920" cy="73896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Internal Structure of The Wing                              Bending Moment and Deflection</a:t>
            </a:r>
          </a:p>
          <a:p>
            <a:r>
              <a:rPr lang="en-US" dirty="0">
                <a:latin typeface="Georgia" panose="02040502050405020303" pitchFamily="18" charset="0"/>
              </a:rPr>
              <a:t>                                                                                                           Distribution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17">
            <a:extLst>
              <a:ext uri="{FF2B5EF4-FFF2-40B4-BE49-F238E27FC236}">
                <a16:creationId xmlns:a16="http://schemas.microsoft.com/office/drawing/2014/main" id="{0F9971DF-2073-DE66-D437-ECDD3FE96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r="7878"/>
          <a:stretch/>
        </p:blipFill>
        <p:spPr bwMode="auto">
          <a:xfrm>
            <a:off x="4572000" y="951043"/>
            <a:ext cx="4234523" cy="248480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C74B9-1079-84D2-8506-5777BC50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51043"/>
            <a:ext cx="4249871" cy="2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695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1FC3D-5E49-AE1F-179C-3D09E1C8C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752" y="90637"/>
            <a:ext cx="6668019" cy="1024590"/>
          </a:xfrm>
        </p:spPr>
        <p:txBody>
          <a:bodyPr/>
          <a:lstStyle/>
          <a:p>
            <a:r>
              <a:rPr lang="en-US" dirty="0"/>
              <a:t>Dynamic Stability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D41D0-CA62-70C2-16B6-D05BC2B4F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71600" y="3834613"/>
            <a:ext cx="6668021" cy="452328"/>
          </a:xfrm>
        </p:spPr>
        <p:txBody>
          <a:bodyPr/>
          <a:lstStyle/>
          <a:p>
            <a:endParaRPr lang="tr-TR" dirty="0"/>
          </a:p>
        </p:txBody>
      </p:sp>
      <p:pic>
        <p:nvPicPr>
          <p:cNvPr id="4" name="Resim 14">
            <a:extLst>
              <a:ext uri="{FF2B5EF4-FFF2-40B4-BE49-F238E27FC236}">
                <a16:creationId xmlns:a16="http://schemas.microsoft.com/office/drawing/2014/main" id="{B2487FB0-F67E-EB2E-FE39-1306CB72C7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62631"/>
            <a:ext cx="2262972" cy="2402607"/>
          </a:xfrm>
          <a:prstGeom prst="rect">
            <a:avLst/>
          </a:prstGeom>
        </p:spPr>
      </p:pic>
      <p:pic>
        <p:nvPicPr>
          <p:cNvPr id="6" name="Resim 13">
            <a:extLst>
              <a:ext uri="{FF2B5EF4-FFF2-40B4-BE49-F238E27FC236}">
                <a16:creationId xmlns:a16="http://schemas.microsoft.com/office/drawing/2014/main" id="{3A4E3F01-14DB-7F0D-6B71-7ABBC0E385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1286" r="-35" b="9"/>
          <a:stretch/>
        </p:blipFill>
        <p:spPr bwMode="auto">
          <a:xfrm>
            <a:off x="3456132" y="1053141"/>
            <a:ext cx="2293183" cy="24120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16">
            <a:extLst>
              <a:ext uri="{FF2B5EF4-FFF2-40B4-BE49-F238E27FC236}">
                <a16:creationId xmlns:a16="http://schemas.microsoft.com/office/drawing/2014/main" id="{E0F17BE1-BD93-C209-9273-4DEB2BFB03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1053141"/>
            <a:ext cx="2293184" cy="244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69483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9FFD3-9DD8-DC49-EA65-C6875E521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195486"/>
            <a:ext cx="7632846" cy="1024590"/>
          </a:xfrm>
        </p:spPr>
        <p:txBody>
          <a:bodyPr/>
          <a:lstStyle/>
          <a:p>
            <a:r>
              <a:rPr lang="en-US" dirty="0"/>
              <a:t>The Selection of Hardware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B011-CE58-DD12-8CEE-9EBE753F8B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401" y="3476804"/>
            <a:ext cx="8352928" cy="806386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Emax RS2205S-2300Kv                    3 blade 5045                             Emax ES09MD </a:t>
            </a:r>
          </a:p>
          <a:p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Dual–Bearing servo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347A-7D5B-A361-D37C-76055EF0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1592"/>
            <a:ext cx="2146419" cy="2355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5AF9A-D73F-FCE9-63C5-2F68E04C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085131"/>
            <a:ext cx="2652257" cy="245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E3F3B-4A35-697C-0C27-52CB34EC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711" y="980003"/>
            <a:ext cx="2432543" cy="23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46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2EF9-55B9-6E0A-6202-2DF67F526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339502"/>
            <a:ext cx="7416825" cy="1368152"/>
          </a:xfrm>
        </p:spPr>
        <p:txBody>
          <a:bodyPr/>
          <a:lstStyle/>
          <a:p>
            <a:pPr algn="ctr"/>
            <a:r>
              <a:rPr lang="en-US" sz="3600" dirty="0"/>
              <a:t>The Designation of Rotors and Tilting Mechanism</a:t>
            </a:r>
            <a:endParaRPr lang="tr-TR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D0061-3C73-E065-772B-DBBE3265D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7123" y="3710808"/>
            <a:ext cx="7316093" cy="45232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        The Position of the Rotors                                               Tilting Mechanism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Picture 3" descr="A drawing of a couple of cones&#10;&#10;Description automatically generated with medium confidence">
            <a:extLst>
              <a:ext uri="{FF2B5EF4-FFF2-40B4-BE49-F238E27FC236}">
                <a16:creationId xmlns:a16="http://schemas.microsoft.com/office/drawing/2014/main" id="{91137F42-60EB-1BC3-29B5-660370FA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51670"/>
            <a:ext cx="3813610" cy="1728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propeller&#10;&#10;Description automatically generated">
            <a:extLst>
              <a:ext uri="{FF2B5EF4-FFF2-40B4-BE49-F238E27FC236}">
                <a16:creationId xmlns:a16="http://schemas.microsoft.com/office/drawing/2014/main" id="{722D1B3E-FB04-4A93-3BB6-04DB241AC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38600"/>
            <a:ext cx="2855002" cy="174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85258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0E113-EEE3-7885-6CDA-E43279BB2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608" y="267494"/>
            <a:ext cx="7272806" cy="1296144"/>
          </a:xfrm>
        </p:spPr>
        <p:txBody>
          <a:bodyPr/>
          <a:lstStyle/>
          <a:p>
            <a:pPr algn="ctr"/>
            <a:r>
              <a:rPr lang="en-US" dirty="0"/>
              <a:t>Structural Analysis of the Wing Members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E516-B96E-E178-ED4F-C324AD41F1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75497" y="3939902"/>
            <a:ext cx="7744975" cy="452328"/>
          </a:xfrm>
        </p:spPr>
        <p:txBody>
          <a:bodyPr/>
          <a:lstStyle/>
          <a:p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21">
            <a:extLst>
              <a:ext uri="{FF2B5EF4-FFF2-40B4-BE49-F238E27FC236}">
                <a16:creationId xmlns:a16="http://schemas.microsoft.com/office/drawing/2014/main" id="{AF74A2C2-1798-EECF-A3A0-502BB17DA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5646"/>
            <a:ext cx="4140781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Resim 23">
            <a:extLst>
              <a:ext uri="{FF2B5EF4-FFF2-40B4-BE49-F238E27FC236}">
                <a16:creationId xmlns:a16="http://schemas.microsoft.com/office/drawing/2014/main" id="{D97054E4-F22F-C52E-BA8D-2E77D553A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98" y="1635646"/>
            <a:ext cx="4117755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3437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155D4-43A0-BDC4-0F6C-9258AA809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7990" y="195486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Cost Analysis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C8C27-8CCA-DEF9-8CD7-32445AC30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B8451-F0DD-699B-3F71-7DD428C3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50400"/>
              </p:ext>
            </p:extLst>
          </p:nvPr>
        </p:nvGraphicFramePr>
        <p:xfrm>
          <a:off x="309331" y="972796"/>
          <a:ext cx="4104456" cy="2502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861">
                  <a:extLst>
                    <a:ext uri="{9D8B030D-6E8A-4147-A177-3AD203B41FA5}">
                      <a16:colId xmlns:a16="http://schemas.microsoft.com/office/drawing/2014/main" val="2918625937"/>
                    </a:ext>
                  </a:extLst>
                </a:gridCol>
                <a:gridCol w="2746701">
                  <a:extLst>
                    <a:ext uri="{9D8B030D-6E8A-4147-A177-3AD203B41FA5}">
                      <a16:colId xmlns:a16="http://schemas.microsoft.com/office/drawing/2014/main" val="4047220618"/>
                    </a:ext>
                  </a:extLst>
                </a:gridCol>
                <a:gridCol w="490894">
                  <a:extLst>
                    <a:ext uri="{9D8B030D-6E8A-4147-A177-3AD203B41FA5}">
                      <a16:colId xmlns:a16="http://schemas.microsoft.com/office/drawing/2014/main" val="777039917"/>
                    </a:ext>
                  </a:extLst>
                </a:gridCol>
              </a:tblGrid>
              <a:tr h="37333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0116436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PLA filament for application requiring strength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350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9278459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LW-PLA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Light-Weight PLA Filament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1500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44526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Wing Spar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12mm-10mm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580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6624730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Tail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14mm-12mm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498891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 for bonding printed parts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747812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Tools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Push-Rods, Horns, Hinges, Canopy-Locks, etc.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5699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Fasteners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Plastic and metal bolts and nuts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100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7366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3D96F7-8241-3614-5630-793945F3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7996"/>
              </p:ext>
            </p:extLst>
          </p:nvPr>
        </p:nvGraphicFramePr>
        <p:xfrm>
          <a:off x="4572000" y="972796"/>
          <a:ext cx="4231382" cy="2566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668">
                  <a:extLst>
                    <a:ext uri="{9D8B030D-6E8A-4147-A177-3AD203B41FA5}">
                      <a16:colId xmlns:a16="http://schemas.microsoft.com/office/drawing/2014/main" val="4184602309"/>
                    </a:ext>
                  </a:extLst>
                </a:gridCol>
                <a:gridCol w="2831641">
                  <a:extLst>
                    <a:ext uri="{9D8B030D-6E8A-4147-A177-3AD203B41FA5}">
                      <a16:colId xmlns:a16="http://schemas.microsoft.com/office/drawing/2014/main" val="3285005364"/>
                    </a:ext>
                  </a:extLst>
                </a:gridCol>
                <a:gridCol w="506073">
                  <a:extLst>
                    <a:ext uri="{9D8B030D-6E8A-4147-A177-3AD203B41FA5}">
                      <a16:colId xmlns:a16="http://schemas.microsoft.com/office/drawing/2014/main" val="1568172170"/>
                    </a:ext>
                  </a:extLst>
                </a:gridCol>
              </a:tblGrid>
              <a:tr h="36220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 (pcs)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6806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BLDC Motors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RS2205S-2300Kv model BLDC motor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990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183802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Tilt Servos (2)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ES09MD Dual–Bearing servos used for tilt mechanism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652444"/>
                  </a:ext>
                </a:extLst>
              </a:tr>
              <a:tr h="312835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Servos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ES08MA-II Metal Gear servo used for control surfaces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720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555003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ESC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HSKRC 45A Brushless Electronic Speed Controller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2100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329449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Flight Controller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2.4.8 Flight Controller with GPS and Power module 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6800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430601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Airspeed Sensor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Pitot Tube and Airspeed Sensor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2400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80425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Propeller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OEM 5045 3-Blade Plastic Propellers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763340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Leopard Power 14.8V 5200mAh Li-Po 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4000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419001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1118-A80D-9627-BA57-1B1B875C43A9}"/>
              </a:ext>
            </a:extLst>
          </p:cNvPr>
          <p:cNvSpPr txBox="1">
            <a:spLocks/>
          </p:cNvSpPr>
          <p:nvPr/>
        </p:nvSpPr>
        <p:spPr>
          <a:xfrm>
            <a:off x="767123" y="3710808"/>
            <a:ext cx="7316093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          Mechanical Parts: </a:t>
            </a: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3.830₺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Electronic Parts: 18.510₺</a:t>
            </a:r>
            <a:endParaRPr lang="tr-T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0276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68FE9-9D80-62D5-5473-D225FA19F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53541"/>
            <a:ext cx="5400598" cy="648072"/>
          </a:xfrm>
        </p:spPr>
        <p:txBody>
          <a:bodyPr/>
          <a:lstStyle/>
          <a:p>
            <a:r>
              <a:rPr lang="en-US" dirty="0"/>
              <a:t>Project Management 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0FDC-60E8-E6E1-4A08-8F20E0DC8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3939902"/>
            <a:ext cx="7604125" cy="452328"/>
          </a:xfrm>
        </p:spPr>
        <p:txBody>
          <a:bodyPr/>
          <a:lstStyle/>
          <a:p>
            <a:r>
              <a:rPr lang="en-US" sz="1200" dirty="0">
                <a:latin typeface="Georgia" panose="02040502050405020303" pitchFamily="18" charset="0"/>
              </a:rPr>
              <a:t>           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Design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 Tree                                        Gantt Chard</a:t>
            </a:r>
            <a:endParaRPr lang="tr-TR" sz="1200" dirty="0">
              <a:latin typeface="Georgia" panose="02040502050405020303" pitchFamily="18" charset="0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79356507-73D1-D898-261B-5F6F9D1EE6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2896" b="7627"/>
          <a:stretch/>
        </p:blipFill>
        <p:spPr bwMode="auto">
          <a:xfrm>
            <a:off x="64154" y="843558"/>
            <a:ext cx="4219815" cy="295540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25">
            <a:extLst>
              <a:ext uri="{FF2B5EF4-FFF2-40B4-BE49-F238E27FC236}">
                <a16:creationId xmlns:a16="http://schemas.microsoft.com/office/drawing/2014/main" id="{F6419E65-6ABA-F792-9904-A9AA00098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79" y="837384"/>
            <a:ext cx="4666964" cy="2955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92005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961D04-EAD6-BA81-BBCA-44F1F59B9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600" y="699542"/>
            <a:ext cx="6668019" cy="1024590"/>
          </a:xfrm>
        </p:spPr>
        <p:txBody>
          <a:bodyPr/>
          <a:lstStyle/>
          <a:p>
            <a:r>
              <a:rPr lang="en-US" sz="3200" dirty="0"/>
              <a:t>Thanks for listening ,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740958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467544" y="195486"/>
            <a:ext cx="6668019" cy="1024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altLang="en-US" sz="2400" dirty="0">
                <a:ea typeface="ＭＳ Ｐゴシック" charset="-128"/>
              </a:rPr>
              <a:t>What is VTOL air vehicle? 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467542" y="787501"/>
            <a:ext cx="6668021" cy="19282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VTOL is a type of aircraft that can take off and land vertically</a:t>
            </a: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and also perform forward flight like a fixed winged aircraft.</a:t>
            </a:r>
          </a:p>
          <a:p>
            <a:pPr marR="0" lvl="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tabLst/>
              <a:defRPr/>
            </a:pPr>
            <a:endParaRPr lang="en-US" sz="1400" dirty="0">
              <a:solidFill>
                <a:prstClr val="black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Types of fixed wing VTOLs: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Quad-in-Plane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Tail-sitter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Tiltrotor VTOLs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36EFA-CC54-49FE-147C-A73A7C6B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5796136" y="1683842"/>
            <a:ext cx="2565932" cy="177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68EC9-C2DE-47CE-BEEC-B2A28CC7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9782"/>
            <a:ext cx="2430356" cy="1494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956DE-5886-D024-529B-A497C934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31564"/>
            <a:ext cx="2343102" cy="16561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44E81-46EF-A056-6ADE-96B7D40A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992888" cy="1024590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Problem Definition and Functional Requirements:</a:t>
            </a:r>
          </a:p>
          <a:p>
            <a:endParaRPr lang="tr-T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</p:spPr>
            <p:txBody>
              <a:bodyPr/>
              <a:lstStyle/>
              <a:p>
                <a:r>
                  <a:rPr lang="en-GB" dirty="0">
                    <a:latin typeface="Georgia" panose="02040502050405020303" pitchFamily="18" charset="0"/>
                  </a:rPr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Semi-Autonomous Flight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Tilt Rotor Mechanism</a:t>
                </a:r>
              </a:p>
              <a:p>
                <a:pPr marL="266700" indent="-266700">
                  <a:buClr>
                    <a:srgbClr val="16818D"/>
                  </a:buClr>
                  <a:buFont typeface="Arial" charset="0"/>
                  <a:buChar char="•"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Wing-Span: 1000-1500mm </a:t>
                </a:r>
                <a:r>
                  <a:rPr lang="en-GB" dirty="0">
                    <a:latin typeface="Georgia" panose="02040502050405020303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>
                    <a:latin typeface="Georgia" panose="02040502050405020303" pitchFamily="18" charset="0"/>
                  </a:rPr>
                  <a:t>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Stall Speed: 8-10m/s [𝑉_𝑆𝑡𝑎𝑙𝑙]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Cruise Speed: 10-13m/s [𝑉_𝐶𝑟𝑢𝑖𝑠𝑒]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Take-off Weight: 1000-2000gr [𝑀_𝑡𝑜]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Mostly 3D Printed Manufacturing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GB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  <a:blipFill>
                <a:blip r:embed="rId2"/>
                <a:stretch>
                  <a:fillRect l="-1540" t="-1805" r="-20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25767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C1E2AA-099D-F7C2-341E-E7FA8E87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23478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Product Design Specifications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FB68-7A0C-915B-4AEF-CA047766D4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1154371"/>
            <a:ext cx="3600400" cy="316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Hover Efficiency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541E941D-52EE-6EC2-D9AF-0C46BE6F8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1" y="915566"/>
            <a:ext cx="4340860" cy="2699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88378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37018-48CD-C6D3-C57D-078F40071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672" y="267494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Binary Dominance Matrix </a:t>
            </a:r>
            <a:endParaRPr lang="tr-TR" sz="2400" dirty="0"/>
          </a:p>
        </p:txBody>
      </p:sp>
      <p:pic>
        <p:nvPicPr>
          <p:cNvPr id="4" name="Resim 28">
            <a:extLst>
              <a:ext uri="{FF2B5EF4-FFF2-40B4-BE49-F238E27FC236}">
                <a16:creationId xmlns:a16="http://schemas.microsoft.com/office/drawing/2014/main" id="{BEB8424E-59A9-9BBF-7A63-8898800D0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1497"/>
            <a:ext cx="3906974" cy="2942525"/>
          </a:xfrm>
          <a:prstGeom prst="rect">
            <a:avLst/>
          </a:prstGeom>
        </p:spPr>
      </p:pic>
      <p:pic>
        <p:nvPicPr>
          <p:cNvPr id="5" name="Resim 30">
            <a:extLst>
              <a:ext uri="{FF2B5EF4-FFF2-40B4-BE49-F238E27FC236}">
                <a16:creationId xmlns:a16="http://schemas.microsoft.com/office/drawing/2014/main" id="{E94F82E0-26DC-250E-862F-7CC56F29E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35267"/>
            <a:ext cx="4526298" cy="2814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08827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10CC0-6C72-AB13-50F4-B72733EFF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3682" y="51470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Possible Concepts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7357A-AED4-EFC2-B8A5-6AE1AAEF0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624" y="3363838"/>
            <a:ext cx="691276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Concept-1                                                       Concept-2  </a:t>
            </a: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Three-Rotor VTOL                                          Four-Rotor VTOL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34">
            <a:extLst>
              <a:ext uri="{FF2B5EF4-FFF2-40B4-BE49-F238E27FC236}">
                <a16:creationId xmlns:a16="http://schemas.microsoft.com/office/drawing/2014/main" id="{E0D3A547-1CFA-18F9-B0E8-A5A88DB0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7130"/>
          <a:stretch/>
        </p:blipFill>
        <p:spPr bwMode="auto">
          <a:xfrm>
            <a:off x="971600" y="843558"/>
            <a:ext cx="3375718" cy="257073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35">
            <a:extLst>
              <a:ext uri="{FF2B5EF4-FFF2-40B4-BE49-F238E27FC236}">
                <a16:creationId xmlns:a16="http://schemas.microsoft.com/office/drawing/2014/main" id="{2B4FF7C8-7A76-BAE4-9FA7-89D9108AF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843558"/>
            <a:ext cx="3263551" cy="2570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79608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7">
            <a:extLst>
              <a:ext uri="{FF2B5EF4-FFF2-40B4-BE49-F238E27FC236}">
                <a16:creationId xmlns:a16="http://schemas.microsoft.com/office/drawing/2014/main" id="{4F2E3282-CCD6-08F7-EB7B-9EF441D7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10470"/>
            <a:ext cx="3838312" cy="2609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BAE9ACE-4D7B-F9E3-5197-B5EEC976C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024" y="3234285"/>
            <a:ext cx="799288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             Concept-3                         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Concept Evaluation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6818D"/>
                </a:solidFill>
                <a:latin typeface="Georgia" charset="0"/>
              </a:rPr>
              <a:t>                       Two-Rotor VTOL</a:t>
            </a:r>
            <a:endParaRPr lang="tr-TR" dirty="0"/>
          </a:p>
        </p:txBody>
      </p:sp>
      <p:pic>
        <p:nvPicPr>
          <p:cNvPr id="7" name="Resim 31">
            <a:extLst>
              <a:ext uri="{FF2B5EF4-FFF2-40B4-BE49-F238E27FC236}">
                <a16:creationId xmlns:a16="http://schemas.microsoft.com/office/drawing/2014/main" id="{8B1CE1C1-2E93-45BF-4FF6-ABADE8EA2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33318"/>
            <a:ext cx="4037940" cy="2721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0285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2A7EF-7806-B953-8D46-60A85E0E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195486"/>
            <a:ext cx="6668019" cy="1024590"/>
          </a:xfrm>
        </p:spPr>
        <p:txBody>
          <a:bodyPr/>
          <a:lstStyle/>
          <a:p>
            <a:r>
              <a:rPr lang="en-US" sz="3200" dirty="0"/>
              <a:t>Design Process</a:t>
            </a:r>
            <a:endParaRPr lang="tr-T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457B-8A6C-D91B-B20F-9D312A5E7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407" y="3075806"/>
            <a:ext cx="7008203" cy="452328"/>
          </a:xfrm>
        </p:spPr>
        <p:txBody>
          <a:bodyPr/>
          <a:lstStyle/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Airfoil Selection                                                   Wing Design </a:t>
            </a:r>
          </a:p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1">
            <a:extLst>
              <a:ext uri="{FF2B5EF4-FFF2-40B4-BE49-F238E27FC236}">
                <a16:creationId xmlns:a16="http://schemas.microsoft.com/office/drawing/2014/main" id="{3086FFC7-4FA4-FCC2-7D65-D0FD693C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7" t="37396" r="36604" b="37757"/>
          <a:stretch/>
        </p:blipFill>
        <p:spPr bwMode="auto">
          <a:xfrm>
            <a:off x="422432" y="1220076"/>
            <a:ext cx="3811168" cy="197307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08477-8B49-E895-FF71-0F1D92D9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4" b="10459"/>
          <a:stretch/>
        </p:blipFill>
        <p:spPr>
          <a:xfrm>
            <a:off x="4572000" y="1193408"/>
            <a:ext cx="3960440" cy="199974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394AC4-6635-54FD-232C-343076FC2B3D}"/>
              </a:ext>
            </a:extLst>
          </p:cNvPr>
          <p:cNvSpPr txBox="1">
            <a:spLocks/>
          </p:cNvSpPr>
          <p:nvPr/>
        </p:nvSpPr>
        <p:spPr>
          <a:xfrm>
            <a:off x="1043608" y="3651870"/>
            <a:ext cx="3384377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6412    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4412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2412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1261631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41C27E-C5DF-8A1B-45D1-160DB811F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5537" y="195486"/>
            <a:ext cx="4608512" cy="720080"/>
          </a:xfrm>
        </p:spPr>
        <p:txBody>
          <a:bodyPr/>
          <a:lstStyle/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8DBAC-E580-F13A-4DD9-9F31350D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36096" y="1178754"/>
            <a:ext cx="2131516" cy="229701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What these graphs show</a:t>
            </a:r>
          </a:p>
          <a:p>
            <a:r>
              <a:rPr lang="en-US" dirty="0">
                <a:latin typeface="Georgia" panose="02040502050405020303" pitchFamily="18" charset="0"/>
              </a:rPr>
              <a:t>1-</a:t>
            </a:r>
          </a:p>
          <a:p>
            <a:r>
              <a:rPr lang="en-US" dirty="0">
                <a:latin typeface="Georgia" panose="02040502050405020303" pitchFamily="18" charset="0"/>
              </a:rPr>
              <a:t>2- gibi</a:t>
            </a:r>
          </a:p>
          <a:p>
            <a:endParaRPr lang="tr-TR" dirty="0"/>
          </a:p>
        </p:txBody>
      </p:sp>
      <p:pic>
        <p:nvPicPr>
          <p:cNvPr id="4" name="Resim 8">
            <a:extLst>
              <a:ext uri="{FF2B5EF4-FFF2-40B4-BE49-F238E27FC236}">
                <a16:creationId xmlns:a16="http://schemas.microsoft.com/office/drawing/2014/main" id="{D0F59A4A-9FC5-97BD-128B-BF9354921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78754"/>
            <a:ext cx="4004863" cy="2785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768304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3a4ab234-afbc-41ab-b2db-358d80304e46">Main Issue</Document_x0020_Type>
    <_dlc_DocId xmlns="037ba92a-5764-4297-b5f7-6ea117412624">NAYYJSKVSPAS-2-506</_dlc_DocId>
    <_dlc_DocIdUrl xmlns="037ba92a-5764-4297-b5f7-6ea117412624">
      <Url>https://docs.uwe.ac.uk/ou/Communications/_layouts/15/DocIdRedir.aspx?ID=NAYYJSKVSPAS-2-506</Url>
      <Description>NAYYJSKVSPAS-2-506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FC3F4283AECA48BCBDDFCF4103160C" ma:contentTypeVersion="2" ma:contentTypeDescription="Create a new document." ma:contentTypeScope="" ma:versionID="71a29f68b18f52e7e0b329625759c092">
  <xsd:schema xmlns:xsd="http://www.w3.org/2001/XMLSchema" xmlns:xs="http://www.w3.org/2001/XMLSchema" xmlns:p="http://schemas.microsoft.com/office/2006/metadata/properties" xmlns:ns2="037ba92a-5764-4297-b5f7-6ea117412624" xmlns:ns3="3a4ab234-afbc-41ab-b2db-358d80304e46" targetNamespace="http://schemas.microsoft.com/office/2006/metadata/properties" ma:root="true" ma:fieldsID="a458c3587d291faf4ca1653387720a89" ns2:_="" ns3:_="">
    <xsd:import namespace="037ba92a-5764-4297-b5f7-6ea117412624"/>
    <xsd:import namespace="3a4ab234-afbc-41ab-b2db-358d80304e4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ba92a-5764-4297-b5f7-6ea11741262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ab234-afbc-41ab-b2db-358d80304e46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11" nillable="true" ma:displayName="Document Type" ma:default="Main Issue" ma:description="Specify type of document to help with filtered views" ma:format="Dropdown" ma:internalName="Document_x0020_Type">
      <xsd:simpleType>
        <xsd:restriction base="dms:Choice">
          <xsd:enumeration value="Main Issue"/>
          <xsd:enumeration value="Supporting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D15AEC9A-0A4E-483A-A146-834C16C0AC90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37ba92a-5764-4297-b5f7-6ea117412624"/>
    <ds:schemaRef ds:uri="3a4ab234-afbc-41ab-b2db-358d80304e46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787A1BA9-0A4C-44DA-BF76-CA89401EB4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7ba92a-5764-4297-b5f7-6ea117412624"/>
    <ds:schemaRef ds:uri="3a4ab234-afbc-41ab-b2db-358d80304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EC29E9B-A93E-48AC-A8C0-CCA172CC6FA4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4EFA436-CBDB-45C2-8DE7-10418AB57C60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567</TotalTime>
  <Words>473</Words>
  <Application>Microsoft Office PowerPoint</Application>
  <PresentationFormat>On-screen Show (16:9)</PresentationFormat>
  <Paragraphs>111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ＭＳ Ｐゴシック</vt:lpstr>
      <vt:lpstr>Arial</vt:lpstr>
      <vt:lpstr>Calibri</vt:lpstr>
      <vt:lpstr>Cambria Math</vt:lpstr>
      <vt:lpstr>Courier New</vt:lpstr>
      <vt:lpstr>Georgia</vt:lpstr>
      <vt:lpstr>Tahoma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harun üner</cp:lastModifiedBy>
  <cp:revision>40</cp:revision>
  <cp:lastPrinted>2016-04-26T08:55:24Z</cp:lastPrinted>
  <dcterms:created xsi:type="dcterms:W3CDTF">2016-04-27T08:32:31Z</dcterms:created>
  <dcterms:modified xsi:type="dcterms:W3CDTF">2025-01-12T13:00:06Z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0x01010072FC3F4283AECA48BCBDDFCF4103160C</vt:lpwstr>
  </property>
  <property fmtid="{D5CDD505-2E9C-101B-9397-08002B2CF9AE}" pid="3" name="_dlc_DocIdItemGuid">
    <vt:lpwstr>26ba2236-71e9-47ff-99ca-7b64c9775d53</vt:lpwstr>
  </property>
</Properties>
</file>